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0287000" cy="1828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jSjTmVNM+BtDiQa1sMa+r6LITh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94"/>
  </p:normalViewPr>
  <p:slideViewPr>
    <p:cSldViewPr snapToGrid="0">
      <p:cViewPr varScale="1">
        <p:scale>
          <a:sx n="80" d="100"/>
          <a:sy n="80" d="100"/>
        </p:scale>
        <p:origin x="4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825" y="1371600"/>
            <a:ext cx="6858325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fbaf4e621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" name="Google Shape;35;g3fbaf4e6212_0_2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g3fbaf4e6212_0_2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0 -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Say the team name, the one-liner, and the pillar, then move. Names are on the slide — do not spend your opening on introductions. The pillar you name here is what judges hold you to for the rest of the pitch.</a:t>
            </a:r>
            <a:endParaRPr/>
          </a:p>
        </p:txBody>
      </p:sp>
      <p:sp>
        <p:nvSpPr>
          <p:cNvPr id="70" name="Google Shape;70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1 -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 with the person, not the technology. The rubric asks whether the pain is provable — if you talked to anyone this week, quote them here.</a:t>
            </a:r>
            <a:endParaRPr/>
          </a:p>
        </p:txBody>
      </p:sp>
      <p:sp>
        <p:nvSpPr>
          <p:cNvPr id="93" name="Google Shape;93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2 -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Resist listing features. The criterion is whether people would build behaviour around this — speak to habit and repeat use, not breadth.</a:t>
            </a:r>
            <a:endParaRPr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baf4e621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Google Shape;140;g3fbaf4e6212_0_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3 -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Judges are deciding whether the product does what your solution claims, or has a reasonable path there. Show the part that works, and say plainly what is stubbed — naming the gap reads as good judgement, not weakness. Tell</a:t>
            </a:r>
            <a:r>
              <a:rPr lang="en-US" sz="1200">
                <a:solidFill>
                  <a:schemeClr val="dk1"/>
                </a:solidFill>
              </a:rPr>
              <a:t>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 the n</a:t>
            </a:r>
            <a:r>
              <a:rPr lang="en-US" sz="1200">
                <a:solidFill>
                  <a:schemeClr val="dk1"/>
                </a:solidFill>
              </a:rPr>
              <a:t>ext features you’re looking to add to the product base, and why we should be excited about them.</a:t>
            </a:r>
            <a:endParaRPr/>
          </a:p>
        </p:txBody>
      </p:sp>
      <p:sp>
        <p:nvSpPr>
          <p:cNvPr id="141" name="Google Shape;141;g3fbaf4e6212_0_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4 -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Judges are deciding whether the product does what your solution claims, or has a reasonable path there. Show the part that works, and say plainly what is stubbed — naming the gap reads as good judgement, not weakness. Tell</a:t>
            </a:r>
            <a:r>
              <a:rPr lang="en-US" sz="1200">
                <a:solidFill>
                  <a:schemeClr val="dk1"/>
                </a:solidFill>
              </a:rPr>
              <a:t>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 the n</a:t>
            </a:r>
            <a:r>
              <a:rPr lang="en-US" sz="1200">
                <a:solidFill>
                  <a:schemeClr val="dk1"/>
                </a:solidFill>
              </a:rPr>
              <a:t>ext features you’re looking to add to the product base, and why we should be excited about them.</a:t>
            </a: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5 -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slide carries the pillar. The pillar gate is pass/fail, and this is where you earn the 20 points for how materially you move it in Detroit. Specific beats sweeping: one named neighbourhood or partner outscores a claim about the whole city.</a:t>
            </a:r>
            <a:endParaRPr/>
          </a:p>
        </p:txBody>
      </p:sp>
      <p:sp>
        <p:nvSpPr>
          <p:cNvPr id="174" name="Google Shape;174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Slide 6 -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Judges are deciding whether you understand the market you serve and whether it can sustain the product. End on the ask out loud — it is the line judges repeat to each other in deliberation.</a:t>
            </a:r>
            <a:endParaRPr/>
          </a:p>
        </p:txBody>
      </p:sp>
      <p:sp>
        <p:nvSpPr>
          <p:cNvPr id="202" name="Google Shape;202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914400" y="762000"/>
            <a:ext cx="7691631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Courier New"/>
              <a:buNone/>
            </a:pPr>
            <a:r>
              <a:rPr lang="en-US" sz="1950" b="1" i="0" u="none" strike="noStrike" cap="none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READ ME, THEN DELETE THIS SLIDE</a:t>
            </a:r>
            <a:endParaRPr sz="1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914400" y="1276350"/>
            <a:ext cx="9328200" cy="17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85000" lnSpcReduction="20000"/>
          </a:bodyPr>
          <a:lstStyle/>
          <a:p>
            <a:pPr marL="0" marR="0" lvl="0" indent="0" algn="l" rtl="0">
              <a:lnSpc>
                <a:spcPct val="939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r>
              <a:rPr lang="en-US" sz="4500" b="1" i="0" u="none" strike="noStrike" cap="none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Six</a:t>
            </a:r>
            <a:r>
              <a:rPr lang="en-US" sz="4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slide</a:t>
            </a:r>
            <a:r>
              <a:rPr lang="en-US" sz="4500" b="1">
                <a:solidFill>
                  <a:srgbClr val="FFFFFF"/>
                </a:solidFill>
              </a:rPr>
              <a:t>s (Seven, including Title)</a:t>
            </a:r>
            <a:endParaRPr sz="45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9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endParaRPr sz="45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39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r>
              <a:rPr lang="en-US" sz="4500" b="1">
                <a:solidFill>
                  <a:srgbClr val="FFFFFF"/>
                </a:solidFill>
              </a:rPr>
              <a:t>You have </a:t>
            </a:r>
            <a:r>
              <a:rPr lang="en-US" sz="4500" b="1">
                <a:solidFill>
                  <a:srgbClr val="CCFF33"/>
                </a:solidFill>
              </a:rPr>
              <a:t>7 minutes</a:t>
            </a:r>
            <a:r>
              <a:rPr lang="en-US" sz="4500" b="1">
                <a:solidFill>
                  <a:srgbClr val="FFFFFF"/>
                </a:solidFill>
              </a:rPr>
              <a:t> to present.</a:t>
            </a:r>
            <a:endParaRPr sz="4500" b="1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9391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r>
              <a:rPr lang="en-US" sz="4500" b="1">
                <a:solidFill>
                  <a:srgbClr val="FFFFFF"/>
                </a:solidFill>
              </a:rPr>
              <a:t>(+</a:t>
            </a:r>
            <a:r>
              <a:rPr lang="en-US" sz="4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 minute Q&amp;A</a:t>
            </a:r>
            <a:r>
              <a:rPr lang="en-US" sz="4500" b="1">
                <a:solidFill>
                  <a:srgbClr val="FFFFFF"/>
                </a:solidFill>
              </a:rPr>
              <a:t>)</a:t>
            </a:r>
            <a:r>
              <a:rPr lang="en-US" sz="4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25700" y="819150"/>
            <a:ext cx="2247900" cy="67746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"/>
          <p:cNvSpPr/>
          <p:nvPr/>
        </p:nvSpPr>
        <p:spPr>
          <a:xfrm>
            <a:off x="914400" y="4171950"/>
            <a:ext cx="7924800" cy="9525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914400" y="4429125"/>
            <a:ext cx="270570" cy="158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2550"/>
              <a:buFont typeface="Courier New"/>
              <a:buNone/>
            </a:pPr>
            <a:r>
              <a:rPr lang="en-US" sz="255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1375470" y="4429125"/>
            <a:ext cx="8210104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Arial"/>
              <a:buNone/>
            </a:pPr>
            <a:r>
              <a:rPr lang="en-US" sz="255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Build to a pillar or you are out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1375470" y="4914900"/>
            <a:ext cx="7687642" cy="1095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293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</a:rPr>
              <a:t>Projects that don’t address a Detroit-anchored problem (in one of the presented pillars) will not be considered for the final stage.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9448800" y="4171950"/>
            <a:ext cx="7924800" cy="9525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9448800" y="4340444"/>
            <a:ext cx="270600" cy="15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2550"/>
              <a:buFont typeface="Courier New"/>
              <a:buNone/>
            </a:pPr>
            <a:r>
              <a:rPr lang="en-US" sz="255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914400" y="6315075"/>
            <a:ext cx="7924800" cy="9525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914400" y="6572250"/>
            <a:ext cx="270570" cy="122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2550"/>
              <a:buFont typeface="Courier New"/>
              <a:buNone/>
            </a:pPr>
            <a:r>
              <a:rPr lang="en-US" sz="255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375470" y="6572251"/>
            <a:ext cx="8210104" cy="66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Arial"/>
              <a:buNone/>
            </a:pPr>
            <a:r>
              <a:rPr lang="en-US" sz="2550" b="1" dirty="0">
                <a:solidFill>
                  <a:srgbClr val="FFFFFF"/>
                </a:solidFill>
              </a:rPr>
              <a:t>Product -vs- Everything </a:t>
            </a:r>
            <a:endParaRPr sz="2550" b="1" dirty="0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Arial"/>
              <a:buNone/>
            </a:pPr>
            <a:r>
              <a:rPr lang="en-US" sz="2550" b="1" dirty="0">
                <a:solidFill>
                  <a:srgbClr val="FFFFFF"/>
                </a:solidFill>
              </a:rPr>
              <a:t>Detroit -vs- Everybody</a:t>
            </a:r>
            <a:endParaRPr sz="25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375532" y="7536012"/>
            <a:ext cx="76875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293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</a:rPr>
              <a:t>This is a buildathon – we are focused on product – focus on why your product matters to the city. 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9448800" y="6315075"/>
            <a:ext cx="7924800" cy="9525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9448789" y="6572213"/>
            <a:ext cx="270600" cy="1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2550"/>
              <a:buFont typeface="Courier New"/>
              <a:buNone/>
            </a:pPr>
            <a:r>
              <a:rPr lang="en-US" sz="255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9909870" y="6572250"/>
            <a:ext cx="8210104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Arial"/>
              <a:buNone/>
            </a:pPr>
            <a:r>
              <a:rPr lang="en-US" sz="255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Demo live if you </a:t>
            </a:r>
            <a:r>
              <a:rPr lang="en-US" sz="2550" b="1" dirty="0">
                <a:solidFill>
                  <a:srgbClr val="FFFFFF"/>
                </a:solidFill>
              </a:rPr>
              <a:t>can</a:t>
            </a:r>
            <a:endParaRPr sz="25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>
            <a:off x="9909875" y="7093131"/>
            <a:ext cx="7687500" cy="1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293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 is worth </a:t>
            </a:r>
            <a:r>
              <a:rPr lang="en-US" sz="1875">
                <a:solidFill>
                  <a:srgbClr val="FFFFFF"/>
                </a:solidFill>
              </a:rPr>
              <a:t>more</a:t>
            </a:r>
            <a:r>
              <a:rPr lang="en-US" sz="18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points </a:t>
            </a:r>
            <a:r>
              <a:rPr lang="en-US" sz="1875">
                <a:solidFill>
                  <a:srgbClr val="FFFFFF"/>
                </a:solidFill>
              </a:rPr>
              <a:t>than any other category (other than pillar relevance). Show us what you built. It doesn’t need to be perfect, but sell us on why it’s going to change the city.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>
            <a:off x="914400" y="9010650"/>
            <a:ext cx="16459200" cy="9525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914400" y="9267825"/>
            <a:ext cx="16952976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VENTURE 313 BUILDATHON · SHOWCASE, SEPTEMBER 22, 2026 · J-HUB, DETROIT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9909870" y="4337779"/>
            <a:ext cx="82101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Arial"/>
              <a:buNone/>
            </a:pPr>
            <a:r>
              <a:rPr lang="en-US" sz="2550" b="1">
                <a:solidFill>
                  <a:srgbClr val="FFFFFF"/>
                </a:solidFill>
              </a:rPr>
              <a:t>Six Slides, No More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9909875" y="4823554"/>
            <a:ext cx="7687500" cy="1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293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</a:rPr>
              <a:t>You can design these slides however you’d like. Your AI platform of choice can help you. However, your presentation must be these six slides, in this order. </a:t>
            </a:r>
            <a:endParaRPr sz="18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 101"/>
          <p:cNvSpPr txBox="1"/>
          <p:nvPr/>
        </p:nvSpPr>
        <p:spPr>
          <a:xfrm>
            <a:off x="914400" y="761695"/>
            <a:ext cx="7680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READ ME, THEN DELETE THIS SLIDE</a:t>
            </a:r>
          </a:p>
        </p:txBody>
      </p:sp>
      <p:sp>
        <p:nvSpPr>
          <p:cNvPr id="102" name="Text 102"/>
          <p:cNvSpPr txBox="1"/>
          <p:nvPr/>
        </p:nvSpPr>
        <p:spPr>
          <a:xfrm>
            <a:off x="914400" y="1271016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One gate. </a:t>
            </a:r>
            <a:r>
              <a:rPr lang="en-US" sz="4500" b="1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  <a:r>
              <a:rPr lang="en-US" sz="4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points.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x="914400" y="2148840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Pass the pillar gate first. Everything after it is scored.</a:t>
            </a:r>
          </a:p>
        </p:txBody>
      </p:sp>
      <p:sp>
        <p:nvSpPr>
          <p:cNvPr id="104" name="Shape 104"/>
          <p:cNvSpPr/>
          <p:nvPr/>
        </p:nvSpPr>
        <p:spPr>
          <a:xfrm>
            <a:off x="914400" y="3017520"/>
            <a:ext cx="6309360" cy="4983480"/>
          </a:xfrm>
          <a:prstGeom prst="roundRect">
            <a:avLst>
              <a:gd name="adj" fmla="val 4000"/>
            </a:avLst>
          </a:prstGeom>
          <a:solidFill>
            <a:srgbClr val="FFFFFF">
              <a:alpha val="6000"/>
            </a:srgbClr>
          </a:solidFill>
          <a:ln w="19050">
            <a:solidFill>
              <a:srgbClr val="CCFF33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5"/>
          <p:cNvSpPr txBox="1"/>
          <p:nvPr/>
        </p:nvSpPr>
        <p:spPr>
          <a:xfrm>
            <a:off x="1325880" y="342900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STEP 1 · PASS / FAIL</a:t>
            </a:r>
          </a:p>
        </p:txBody>
      </p:sp>
      <p:sp>
        <p:nvSpPr>
          <p:cNvPr id="106" name="Text 106"/>
          <p:cNvSpPr txBox="1"/>
          <p:nvPr/>
        </p:nvSpPr>
        <p:spPr>
          <a:xfrm>
            <a:off x="1325880" y="3886200"/>
            <a:ext cx="54864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Impact Pillar</a:t>
            </a:r>
          </a:p>
        </p:txBody>
      </p:sp>
      <p:sp>
        <p:nvSpPr>
          <p:cNvPr id="107" name="Text 107"/>
          <p:cNvSpPr txBox="1"/>
          <p:nvPr/>
        </p:nvSpPr>
        <p:spPr>
          <a:xfrm>
            <a:off x="1325880" y="4617720"/>
            <a:ext cx="5486400" cy="2011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700" b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Before scoring anything, each judge answers yes or no: does this build sit inside a Rise Higher Detroit pillar?</a:t>
            </a:r>
          </a:p>
          <a:p>
            <a:pPr mar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0" dirty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Name the pillar on slide 1. Judges have a pass / fail scoring. If you pass (a.k.a. your project addresses a pillar) you get 20 points. If you fail, you get 0.</a:t>
            </a:r>
          </a:p>
        </p:txBody>
      </p:sp>
      <p:sp>
        <p:nvSpPr>
          <p:cNvPr id="108" name="Shape 108"/>
          <p:cNvSpPr/>
          <p:nvPr/>
        </p:nvSpPr>
        <p:spPr>
          <a:xfrm>
            <a:off x="1325880" y="6858000"/>
            <a:ext cx="54864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09"/>
          <p:cNvSpPr txBox="1"/>
          <p:nvPr/>
        </p:nvSpPr>
        <p:spPr>
          <a:xfrm>
            <a:off x="1325880" y="70866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PASS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Scored out of 100</a:t>
            </a:r>
          </a:p>
        </p:txBody>
      </p:sp>
      <p:sp>
        <p:nvSpPr>
          <p:cNvPr id="110" name="Text 110"/>
          <p:cNvSpPr txBox="1"/>
          <p:nvPr/>
        </p:nvSpPr>
        <p:spPr>
          <a:xfrm>
            <a:off x="4069080" y="70866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6B6B"/>
                </a:solidFill>
                <a:latin typeface="Courier New"/>
                <a:ea typeface="Courier New"/>
                <a:cs typeface="Courier New"/>
                <a:sym typeface="Courier New"/>
              </a:rPr>
              <a:t>FAIL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Not scored</a:t>
            </a:r>
          </a:p>
        </p:txBody>
      </p:sp>
      <p:sp>
        <p:nvSpPr>
          <p:cNvPr id="111" name="Text 111"/>
          <p:cNvSpPr txBox="1"/>
          <p:nvPr/>
        </p:nvSpPr>
        <p:spPr>
          <a:xfrm>
            <a:off x="8229600" y="3017520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STEP 2 · SCORED OUT OF 100</a:t>
            </a:r>
          </a:p>
        </p:txBody>
      </p:sp>
      <p:sp>
        <p:nvSpPr>
          <p:cNvPr id="112" name="Shape 112"/>
          <p:cNvSpPr/>
          <p:nvPr/>
        </p:nvSpPr>
        <p:spPr>
          <a:xfrm>
            <a:off x="8229600" y="345643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3" name="Text 113"/>
          <p:cNvSpPr txBox="1"/>
          <p:nvPr/>
        </p:nvSpPr>
        <p:spPr>
          <a:xfrm>
            <a:off x="8229600" y="3566160"/>
            <a:ext cx="5394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Problem</a:t>
            </a:r>
            <a:r>
              <a:rPr lang="en-US" sz="1200" b="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   SLIDE 2</a:t>
            </a:r>
          </a:p>
        </p:txBody>
      </p:sp>
      <p:sp>
        <p:nvSpPr>
          <p:cNvPr id="114" name="Text 114"/>
          <p:cNvSpPr txBox="1"/>
          <p:nvPr/>
        </p:nvSpPr>
        <p:spPr>
          <a:xfrm>
            <a:off x="8229600" y="390448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Real, compelling, provable pain</a:t>
            </a:r>
          </a:p>
        </p:txBody>
      </p:sp>
      <p:sp>
        <p:nvSpPr>
          <p:cNvPr id="115" name="Shape 115"/>
          <p:cNvSpPr/>
          <p:nvPr/>
        </p:nvSpPr>
        <p:spPr>
          <a:xfrm>
            <a:off x="13898880" y="3749040"/>
            <a:ext cx="2651760" cy="128016"/>
          </a:xfrm>
          <a:prstGeom prst="rect">
            <a:avLst/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13898880" y="3749040"/>
            <a:ext cx="1325880" cy="12801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17"/>
          <p:cNvSpPr txBox="1"/>
          <p:nvPr/>
        </p:nvSpPr>
        <p:spPr>
          <a:xfrm>
            <a:off x="16642080" y="358444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15</a:t>
            </a:r>
          </a:p>
        </p:txBody>
      </p:sp>
      <p:sp>
        <p:nvSpPr>
          <p:cNvPr id="118" name="Shape 118"/>
          <p:cNvSpPr/>
          <p:nvPr/>
        </p:nvSpPr>
        <p:spPr>
          <a:xfrm>
            <a:off x="8229600" y="418795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9" name="Text 119"/>
          <p:cNvSpPr txBox="1"/>
          <p:nvPr/>
        </p:nvSpPr>
        <p:spPr>
          <a:xfrm>
            <a:off x="8229600" y="4297680"/>
            <a:ext cx="5394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r>
              <a:rPr lang="en-US" sz="1200" b="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   SLIDE 3</a:t>
            </a:r>
          </a:p>
        </p:txBody>
      </p:sp>
      <p:sp>
        <p:nvSpPr>
          <p:cNvPr id="120" name="Text 120"/>
          <p:cNvSpPr txBox="1"/>
          <p:nvPr/>
        </p:nvSpPr>
        <p:spPr>
          <a:xfrm>
            <a:off x="8229600" y="463600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Elegant, repeatable, scalable, habit-forming</a:t>
            </a:r>
          </a:p>
        </p:txBody>
      </p:sp>
      <p:sp>
        <p:nvSpPr>
          <p:cNvPr id="121" name="Shape 121"/>
          <p:cNvSpPr/>
          <p:nvPr/>
        </p:nvSpPr>
        <p:spPr>
          <a:xfrm>
            <a:off x="13898880" y="4480560"/>
            <a:ext cx="2651760" cy="128016"/>
          </a:xfrm>
          <a:prstGeom prst="rect">
            <a:avLst/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13898880" y="4480560"/>
            <a:ext cx="1325880" cy="12801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123"/>
          <p:cNvSpPr txBox="1"/>
          <p:nvPr/>
        </p:nvSpPr>
        <p:spPr>
          <a:xfrm>
            <a:off x="16642080" y="431596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15</a:t>
            </a:r>
          </a:p>
        </p:txBody>
      </p:sp>
      <p:sp>
        <p:nvSpPr>
          <p:cNvPr id="124" name="Shape 124"/>
          <p:cNvSpPr/>
          <p:nvPr/>
        </p:nvSpPr>
        <p:spPr>
          <a:xfrm>
            <a:off x="8229600" y="491947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5" name="Text 125"/>
          <p:cNvSpPr txBox="1"/>
          <p:nvPr/>
        </p:nvSpPr>
        <p:spPr>
          <a:xfrm>
            <a:off x="8229600" y="5029200"/>
            <a:ext cx="5394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</a:t>
            </a:r>
            <a:r>
              <a:rPr lang="en-US" sz="1200" b="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   SLIDE 4</a:t>
            </a:r>
          </a:p>
        </p:txBody>
      </p:sp>
      <p:sp>
        <p:nvSpPr>
          <p:cNvPr id="126" name="Text 126"/>
          <p:cNvSpPr txBox="1"/>
          <p:nvPr/>
        </p:nvSpPr>
        <p:spPr>
          <a:xfrm>
            <a:off x="8229600" y="536752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Does what the solution claims, or has a real path there</a:t>
            </a:r>
          </a:p>
        </p:txBody>
      </p:sp>
      <p:sp>
        <p:nvSpPr>
          <p:cNvPr id="127" name="Shape 127"/>
          <p:cNvSpPr/>
          <p:nvPr/>
        </p:nvSpPr>
        <p:spPr>
          <a:xfrm>
            <a:off x="13898880" y="5212080"/>
            <a:ext cx="2651760" cy="128016"/>
          </a:xfrm>
          <a:prstGeom prst="rect">
            <a:avLst/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13898880" y="5212080"/>
            <a:ext cx="2651760" cy="12801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129"/>
          <p:cNvSpPr txBox="1"/>
          <p:nvPr/>
        </p:nvSpPr>
        <p:spPr>
          <a:xfrm>
            <a:off x="16642080" y="504748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30</a:t>
            </a:r>
          </a:p>
        </p:txBody>
      </p:sp>
      <p:sp>
        <p:nvSpPr>
          <p:cNvPr id="130" name="Shape 130"/>
          <p:cNvSpPr/>
          <p:nvPr/>
        </p:nvSpPr>
        <p:spPr>
          <a:xfrm>
            <a:off x="8229600" y="565099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Text 131"/>
          <p:cNvSpPr txBox="1"/>
          <p:nvPr/>
        </p:nvSpPr>
        <p:spPr>
          <a:xfrm>
            <a:off x="8229600" y="5760720"/>
            <a:ext cx="5394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Impact in Detroit</a:t>
            </a:r>
            <a:r>
              <a:rPr lang="en-US" sz="1200" b="0" dirty="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   SLIDE 5</a:t>
            </a:r>
          </a:p>
        </p:txBody>
      </p:sp>
      <p:sp>
        <p:nvSpPr>
          <p:cNvPr id="132" name="Text 132"/>
          <p:cNvSpPr txBox="1"/>
          <p:nvPr/>
        </p:nvSpPr>
        <p:spPr>
          <a:xfrm>
            <a:off x="8229600" y="609904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How materially you move your pillar for named Detroiters</a:t>
            </a:r>
          </a:p>
        </p:txBody>
      </p:sp>
      <p:sp>
        <p:nvSpPr>
          <p:cNvPr id="133" name="Shape 133"/>
          <p:cNvSpPr/>
          <p:nvPr/>
        </p:nvSpPr>
        <p:spPr>
          <a:xfrm>
            <a:off x="13898880" y="5943600"/>
            <a:ext cx="2651760" cy="128016"/>
          </a:xfrm>
          <a:prstGeom prst="rect">
            <a:avLst/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13898880" y="5943600"/>
            <a:ext cx="1767840" cy="12801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5" name="Text 135"/>
          <p:cNvSpPr txBox="1"/>
          <p:nvPr/>
        </p:nvSpPr>
        <p:spPr>
          <a:xfrm>
            <a:off x="16642080" y="577900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20</a:t>
            </a:r>
          </a:p>
        </p:txBody>
      </p:sp>
      <p:sp>
        <p:nvSpPr>
          <p:cNvPr id="136" name="Shape 136"/>
          <p:cNvSpPr/>
          <p:nvPr/>
        </p:nvSpPr>
        <p:spPr>
          <a:xfrm>
            <a:off x="8229600" y="638251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 137"/>
          <p:cNvSpPr txBox="1"/>
          <p:nvPr/>
        </p:nvSpPr>
        <p:spPr>
          <a:xfrm>
            <a:off x="8229600" y="6492240"/>
            <a:ext cx="5394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Beyond Detroit</a:t>
            </a:r>
            <a:r>
              <a:rPr lang="en-US" sz="1200" b="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   SLIDE 5</a:t>
            </a:r>
          </a:p>
        </p:txBody>
      </p:sp>
      <p:sp>
        <p:nvSpPr>
          <p:cNvPr id="138" name="Text 138"/>
          <p:cNvSpPr txBox="1"/>
          <p:nvPr/>
        </p:nvSpPr>
        <p:spPr>
          <a:xfrm>
            <a:off x="8229600" y="683056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Could another city adopt it</a:t>
            </a:r>
          </a:p>
        </p:txBody>
      </p:sp>
      <p:sp>
        <p:nvSpPr>
          <p:cNvPr id="139" name="Shape 139"/>
          <p:cNvSpPr/>
          <p:nvPr/>
        </p:nvSpPr>
        <p:spPr>
          <a:xfrm>
            <a:off x="13898880" y="6675120"/>
            <a:ext cx="2651760" cy="128016"/>
          </a:xfrm>
          <a:prstGeom prst="rect">
            <a:avLst/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13898880" y="6675120"/>
            <a:ext cx="441960" cy="12801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141"/>
          <p:cNvSpPr txBox="1"/>
          <p:nvPr/>
        </p:nvSpPr>
        <p:spPr>
          <a:xfrm>
            <a:off x="16642080" y="651052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</a:p>
        </p:txBody>
      </p:sp>
      <p:sp>
        <p:nvSpPr>
          <p:cNvPr id="142" name="Shape 142"/>
          <p:cNvSpPr/>
          <p:nvPr/>
        </p:nvSpPr>
        <p:spPr>
          <a:xfrm>
            <a:off x="8229600" y="711403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3" name="Text 143"/>
          <p:cNvSpPr txBox="1"/>
          <p:nvPr/>
        </p:nvSpPr>
        <p:spPr>
          <a:xfrm>
            <a:off x="8229600" y="7223760"/>
            <a:ext cx="539496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Market / Opportunity</a:t>
            </a:r>
            <a:r>
              <a:rPr lang="en-US" sz="1200" b="0">
                <a:solidFill>
                  <a:srgbClr val="A3A3A3"/>
                </a:solidFill>
                <a:latin typeface="Courier New"/>
                <a:ea typeface="Courier New"/>
                <a:cs typeface="Courier New"/>
                <a:sym typeface="Courier New"/>
              </a:rPr>
              <a:t>   SLIDE 6</a:t>
            </a:r>
          </a:p>
        </p:txBody>
      </p:sp>
      <p:sp>
        <p:nvSpPr>
          <p:cNvPr id="144" name="Text 144"/>
          <p:cNvSpPr txBox="1"/>
          <p:nvPr/>
        </p:nvSpPr>
        <p:spPr>
          <a:xfrm>
            <a:off x="8229600" y="756208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Who you serve, and how it sustains itself</a:t>
            </a:r>
          </a:p>
        </p:txBody>
      </p:sp>
      <p:sp>
        <p:nvSpPr>
          <p:cNvPr id="145" name="Shape 145"/>
          <p:cNvSpPr/>
          <p:nvPr/>
        </p:nvSpPr>
        <p:spPr>
          <a:xfrm>
            <a:off x="13898880" y="7406640"/>
            <a:ext cx="2651760" cy="128016"/>
          </a:xfrm>
          <a:prstGeom prst="rect">
            <a:avLst/>
          </a:prstGeom>
          <a:solidFill>
            <a:srgbClr val="FFFFFF">
              <a:alpha val="12000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13898880" y="7406640"/>
            <a:ext cx="1325880" cy="128016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7" name="Text 147"/>
          <p:cNvSpPr txBox="1"/>
          <p:nvPr/>
        </p:nvSpPr>
        <p:spPr>
          <a:xfrm>
            <a:off x="16642080" y="7242048"/>
            <a:ext cx="731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15</a:t>
            </a:r>
          </a:p>
        </p:txBody>
      </p:sp>
      <p:sp>
        <p:nvSpPr>
          <p:cNvPr id="148" name="Shape 148"/>
          <p:cNvSpPr/>
          <p:nvPr/>
        </p:nvSpPr>
        <p:spPr>
          <a:xfrm>
            <a:off x="8229600" y="7845552"/>
            <a:ext cx="9144000" cy="9510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9" name="Text 149"/>
          <p:cNvSpPr txBox="1"/>
          <p:nvPr/>
        </p:nvSpPr>
        <p:spPr>
          <a:xfrm>
            <a:off x="8229600" y="797356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Tiebreaker: </a:t>
            </a:r>
            <a:r>
              <a:rPr lang="en-US" sz="1500" b="0" dirty="0">
                <a:solidFill>
                  <a:srgbClr val="A3A3A3"/>
                </a:solidFill>
                <a:latin typeface="Arial"/>
                <a:ea typeface="Arial"/>
                <a:cs typeface="Arial"/>
                <a:sym typeface="Arial"/>
              </a:rPr>
              <a:t>Product score.</a:t>
            </a:r>
          </a:p>
        </p:txBody>
      </p:sp>
      <p:sp>
        <p:nvSpPr>
          <p:cNvPr id="55" name="Google Shape;55;g3fbaf4e6212_0_27"/>
          <p:cNvSpPr/>
          <p:nvPr/>
        </p:nvSpPr>
        <p:spPr>
          <a:xfrm>
            <a:off x="914400" y="9010650"/>
            <a:ext cx="16459200" cy="9600"/>
          </a:xfrm>
          <a:prstGeom prst="rect">
            <a:avLst/>
          </a:prstGeom>
          <a:solidFill>
            <a:srgbClr val="FFFFFF">
              <a:alpha val="1608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g3fbaf4e6212_0_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25700" y="819150"/>
            <a:ext cx="2247898" cy="67746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g3fbaf4e6212_0_27"/>
          <p:cNvSpPr/>
          <p:nvPr/>
        </p:nvSpPr>
        <p:spPr>
          <a:xfrm>
            <a:off x="914400" y="9267825"/>
            <a:ext cx="169530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ourier New"/>
              <a:buNone/>
            </a:pPr>
            <a:r>
              <a:rPr lang="en-US" sz="180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VENTURE 313 BUILDATHON · SHOWCASE, SEPTEMBER 22, 2026 · J-HUB, DETROIT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/>
          <p:nvPr/>
        </p:nvSpPr>
        <p:spPr>
          <a:xfrm>
            <a:off x="914400" y="838200"/>
            <a:ext cx="828262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Courier New"/>
              <a:buNone/>
            </a:pPr>
            <a:r>
              <a:rPr lang="en-US" sz="195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BUILDATHON SHOWCASE · SEPTEMBER 22, 2026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" name="Google Shape;73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54300" y="838200"/>
            <a:ext cx="2019300" cy="608558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"/>
          <p:cNvSpPr/>
          <p:nvPr/>
        </p:nvSpPr>
        <p:spPr>
          <a:xfrm>
            <a:off x="914400" y="2132558"/>
            <a:ext cx="1810512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82172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9900"/>
              <a:buFont typeface="Arial"/>
              <a:buNone/>
            </a:pPr>
            <a:r>
              <a:rPr lang="en-US" sz="9900" b="1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[ Team name ]</a:t>
            </a:r>
            <a:endParaRPr sz="9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914400" y="3618458"/>
            <a:ext cx="6241936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</a:pPr>
            <a:r>
              <a:rPr lang="en-US" sz="3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One line: what you built, for whom, in Detroit ]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914400" y="5275808"/>
            <a:ext cx="871728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800"/>
              <a:buFont typeface="Courier New"/>
              <a:buNone/>
            </a:pPr>
            <a:r>
              <a:rPr lang="en-US" sz="18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IMPACT PILLAR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2"/>
          <p:cNvSpPr/>
          <p:nvPr/>
        </p:nvSpPr>
        <p:spPr>
          <a:xfrm>
            <a:off x="914400" y="5704433"/>
            <a:ext cx="7924800" cy="914400"/>
          </a:xfrm>
          <a:prstGeom prst="roundRect">
            <a:avLst>
              <a:gd name="adj" fmla="val 10417"/>
            </a:avLst>
          </a:prstGeom>
          <a:noFill/>
          <a:ln w="19050" cap="flat" cmpd="sng">
            <a:solidFill>
              <a:srgbClr val="FFFFFF">
                <a:alpha val="32157"/>
              </a:srgb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1219200" y="5971133"/>
            <a:ext cx="7552944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1911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Arial"/>
              <a:buNone/>
            </a:pPr>
            <a:r>
              <a:rPr lang="en-US" sz="22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Name the Rise Higher pillar(s) you are building to ]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914400" y="6790283"/>
            <a:ext cx="871728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2428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Claim one, </a:t>
            </a:r>
            <a:r>
              <a:rPr lang="en-US" sz="1800">
                <a:solidFill>
                  <a:srgbClr val="FFFFFF"/>
                </a:solidFill>
              </a:rPr>
              <a:t>or </a:t>
            </a: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three. Judges rule pass/fail on whether you sit inside </a:t>
            </a:r>
            <a:r>
              <a:rPr lang="en-US" sz="1800">
                <a:solidFill>
                  <a:srgbClr val="FFFFFF"/>
                </a:solidFill>
              </a:rPr>
              <a:t>at least 1</a:t>
            </a: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9448800" y="5275808"/>
            <a:ext cx="8717280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800"/>
              <a:buFont typeface="Courier New"/>
              <a:buNone/>
            </a:pPr>
            <a:r>
              <a:rPr lang="en-US" sz="18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TEAM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9448800" y="5704433"/>
            <a:ext cx="3895725" cy="714375"/>
          </a:xfrm>
          <a:prstGeom prst="roundRect">
            <a:avLst>
              <a:gd name="adj" fmla="val 13333"/>
            </a:avLst>
          </a:prstGeom>
          <a:noFill/>
          <a:ln w="19050" cap="flat" cmpd="sng">
            <a:solidFill>
              <a:srgbClr val="FFFFFF">
                <a:alpha val="32157"/>
              </a:srgb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9696450" y="5913983"/>
            <a:ext cx="351729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Name — role ]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"/>
          <p:cNvSpPr/>
          <p:nvPr/>
        </p:nvSpPr>
        <p:spPr>
          <a:xfrm>
            <a:off x="13477875" y="5704433"/>
            <a:ext cx="3895725" cy="714375"/>
          </a:xfrm>
          <a:prstGeom prst="roundRect">
            <a:avLst>
              <a:gd name="adj" fmla="val 13333"/>
            </a:avLst>
          </a:prstGeom>
          <a:noFill/>
          <a:ln w="19050" cap="flat" cmpd="sng">
            <a:solidFill>
              <a:srgbClr val="FFFFFF">
                <a:alpha val="32157"/>
              </a:srgb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13725525" y="5913983"/>
            <a:ext cx="351729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Name — role ]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9448800" y="6552158"/>
            <a:ext cx="3895725" cy="714375"/>
          </a:xfrm>
          <a:prstGeom prst="roundRect">
            <a:avLst>
              <a:gd name="adj" fmla="val 13333"/>
            </a:avLst>
          </a:prstGeom>
          <a:noFill/>
          <a:ln w="19050" cap="flat" cmpd="sng">
            <a:solidFill>
              <a:srgbClr val="FFFFFF">
                <a:alpha val="32157"/>
              </a:srgb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9696450" y="6761708"/>
            <a:ext cx="351729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Name — role ]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13477875" y="6552158"/>
            <a:ext cx="3895725" cy="714375"/>
          </a:xfrm>
          <a:prstGeom prst="roundRect">
            <a:avLst>
              <a:gd name="adj" fmla="val 13333"/>
            </a:avLst>
          </a:prstGeom>
          <a:noFill/>
          <a:ln w="19050" cap="flat" cmpd="sng">
            <a:solidFill>
              <a:srgbClr val="FFFFFF">
                <a:alpha val="32157"/>
              </a:srgb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13725525" y="6761708"/>
            <a:ext cx="351729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Name — role ]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914400" y="8705850"/>
            <a:ext cx="16459200" cy="9525"/>
          </a:xfrm>
          <a:prstGeom prst="rect">
            <a:avLst/>
          </a:prstGeom>
          <a:solidFill>
            <a:srgbClr val="FFFFFF">
              <a:alpha val="16078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/>
          <p:nvPr/>
        </p:nvSpPr>
        <p:spPr>
          <a:xfrm>
            <a:off x="914400" y="838200"/>
            <a:ext cx="876300" cy="876300"/>
          </a:xfrm>
          <a:prstGeom prst="roundRect">
            <a:avLst>
              <a:gd name="adj" fmla="val 10870"/>
            </a:avLst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876300" y="838200"/>
            <a:ext cx="95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300"/>
              <a:buFont typeface="Courier New"/>
              <a:buNone/>
            </a:pPr>
            <a:r>
              <a:rPr lang="en-US" sz="3300" b="1">
                <a:solidFill>
                  <a:srgbClr val="0A0A0A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2057400" y="914400"/>
            <a:ext cx="6659597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87356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5700"/>
              <a:buFont typeface="Arial"/>
              <a:buNone/>
            </a:pPr>
            <a:r>
              <a:rPr lang="en-US" sz="570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Problem Identified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914400" y="2247900"/>
            <a:ext cx="10191750" cy="3448050"/>
          </a:xfrm>
          <a:prstGeom prst="roundRect">
            <a:avLst>
              <a:gd name="adj" fmla="val 276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1276350" y="2609850"/>
            <a:ext cx="9773603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7941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250"/>
              <a:buFont typeface="Arial"/>
              <a:buNone/>
            </a:pPr>
            <a:r>
              <a:rPr lang="en-US" sz="2250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The problem in one sentence a stranger would understand. Then name who has it — a specific group of Detroiters, not "residents" in general. ]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914400" y="6000750"/>
            <a:ext cx="10191750" cy="3448050"/>
          </a:xfrm>
          <a:prstGeom prst="roundRect">
            <a:avLst>
              <a:gd name="adj" fmla="val 276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1276350" y="6362700"/>
            <a:ext cx="9773603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7941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250"/>
              <a:buFont typeface="Arial"/>
              <a:buNone/>
            </a:pPr>
            <a:r>
              <a:rPr lang="en-US" sz="2250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The proof. What did you find, and where did it come from? Interviews, a stat with a source, a partner org's data, your own experience. One striking number beats three vague ones. ]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11639550" y="2247900"/>
            <a:ext cx="5734050" cy="7200900"/>
          </a:xfrm>
          <a:prstGeom prst="roundRect">
            <a:avLst>
              <a:gd name="adj" fmla="val 1661"/>
            </a:avLst>
          </a:prstGeom>
          <a:solidFill>
            <a:srgbClr val="F8F8F6"/>
          </a:solidFill>
          <a:ln w="9525" cap="flat" cmpd="sng">
            <a:solidFill>
              <a:srgbClr val="E0E0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12030075" y="2638425"/>
            <a:ext cx="5448300" cy="39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Judges are deciding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12030075" y="3257550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12430125" y="3257550"/>
            <a:ext cx="225610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the problem real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12030075" y="3781425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12430125" y="3781425"/>
            <a:ext cx="180180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it compelling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12030075" y="4305300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12430125" y="4305300"/>
            <a:ext cx="446718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the pain provable, or only asserted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12030075" y="4829175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12430125" y="4829175"/>
            <a:ext cx="2346796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Who exactly feels it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12030075" y="5353050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12430125" y="5353050"/>
            <a:ext cx="2664559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Why it is still unsolved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914400" y="838200"/>
            <a:ext cx="876300" cy="876300"/>
          </a:xfrm>
          <a:prstGeom prst="roundRect">
            <a:avLst>
              <a:gd name="adj" fmla="val 10870"/>
            </a:avLst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876300" y="838200"/>
            <a:ext cx="95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300"/>
              <a:buFont typeface="Courier New"/>
              <a:buNone/>
            </a:pPr>
            <a:r>
              <a:rPr lang="en-US" sz="3300" b="1">
                <a:solidFill>
                  <a:srgbClr val="0A0A0A"/>
                </a:solidFill>
                <a:latin typeface="Courier New"/>
                <a:ea typeface="Courier New"/>
                <a:cs typeface="Courier New"/>
                <a:sym typeface="Courier New"/>
              </a:rPr>
              <a:t>3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2057400" y="914400"/>
            <a:ext cx="3057138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87356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5700"/>
              <a:buFont typeface="Arial"/>
              <a:buNone/>
            </a:pPr>
            <a:r>
              <a:rPr lang="en-US" sz="570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914400" y="2247900"/>
            <a:ext cx="10191750" cy="3448050"/>
          </a:xfrm>
          <a:prstGeom prst="roundRect">
            <a:avLst>
              <a:gd name="adj" fmla="val 276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1276350" y="2609850"/>
            <a:ext cx="9773603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7941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250"/>
              <a:buFont typeface="Arial"/>
              <a:buNone/>
            </a:pPr>
            <a:r>
              <a:rPr lang="en-US" sz="2250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How it works, in plain language. Three steps at most. If you have a diagram, this is the slide for it. ]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914400" y="6000750"/>
            <a:ext cx="10191750" cy="3448050"/>
          </a:xfrm>
          <a:prstGeom prst="roundRect">
            <a:avLst>
              <a:gd name="adj" fmla="val 276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1276350" y="6362700"/>
            <a:ext cx="9773603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7941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250"/>
              <a:buFont typeface="Arial"/>
              <a:buNone/>
            </a:pPr>
            <a:r>
              <a:rPr lang="en-US" sz="2250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Why someone would come back to this a second and a tenth time. What habit does using it build? What competitive advantage do you have over your competitors</a:t>
            </a:r>
            <a:r>
              <a:rPr lang="en-US" sz="2250">
                <a:solidFill>
                  <a:srgbClr val="5C5C55"/>
                </a:solidFill>
              </a:rPr>
              <a:t>?</a:t>
            </a:r>
            <a:r>
              <a:rPr lang="en-US" sz="2250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 ]</a:t>
            </a:r>
            <a:br>
              <a:rPr lang="en-US" sz="2250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250">
                <a:solidFill>
                  <a:srgbClr val="5C5C55"/>
                </a:solidFill>
              </a:rPr>
              <a:t>“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11639550" y="2247900"/>
            <a:ext cx="5734050" cy="7200900"/>
          </a:xfrm>
          <a:prstGeom prst="roundRect">
            <a:avLst>
              <a:gd name="adj" fmla="val 1661"/>
            </a:avLst>
          </a:prstGeom>
          <a:solidFill>
            <a:srgbClr val="F8F8F6"/>
          </a:solidFill>
          <a:ln w="9525" cap="flat" cmpd="sng">
            <a:solidFill>
              <a:srgbClr val="E0E0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12030075" y="2638425"/>
            <a:ext cx="5448300" cy="39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Judges are deciding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12030075" y="3257550"/>
            <a:ext cx="32385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2430125" y="3257550"/>
            <a:ext cx="4689539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it elegant — the simplest thing that solves it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12030075" y="4114800"/>
            <a:ext cx="32385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12430125" y="4114800"/>
            <a:ext cx="4689539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it repeatable — works the same way every time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12030075" y="4972050"/>
            <a:ext cx="32385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12430125" y="4972050"/>
            <a:ext cx="4689539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it scalable — more users does not mean more manual work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12030075" y="5829300"/>
            <a:ext cx="32385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2430125" y="5829300"/>
            <a:ext cx="4689539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Can they picture people building behaviour around it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12030075" y="6686550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12430125" y="6686550"/>
            <a:ext cx="449173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it different from what already exists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baf4e6212_0_3"/>
          <p:cNvSpPr/>
          <p:nvPr/>
        </p:nvSpPr>
        <p:spPr>
          <a:xfrm>
            <a:off x="914400" y="838200"/>
            <a:ext cx="876300" cy="876300"/>
          </a:xfrm>
          <a:prstGeom prst="roundRect">
            <a:avLst>
              <a:gd name="adj" fmla="val 10870"/>
            </a:avLst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fbaf4e6212_0_3"/>
          <p:cNvSpPr/>
          <p:nvPr/>
        </p:nvSpPr>
        <p:spPr>
          <a:xfrm>
            <a:off x="876300" y="838200"/>
            <a:ext cx="95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300"/>
              <a:buFont typeface="Courier New"/>
              <a:buNone/>
            </a:pPr>
            <a:r>
              <a:rPr lang="en-US" sz="3300" b="1">
                <a:solidFill>
                  <a:srgbClr val="0A0A0A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3fbaf4e6212_0_3"/>
          <p:cNvSpPr/>
          <p:nvPr/>
        </p:nvSpPr>
        <p:spPr>
          <a:xfrm>
            <a:off x="2057400" y="914400"/>
            <a:ext cx="10499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735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700"/>
              <a:buFont typeface="Arial"/>
              <a:buNone/>
            </a:pPr>
            <a:r>
              <a:rPr lang="en-US" sz="5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 Demo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/>
          <p:nvPr/>
        </p:nvSpPr>
        <p:spPr>
          <a:xfrm>
            <a:off x="914400" y="838200"/>
            <a:ext cx="876300" cy="876300"/>
          </a:xfrm>
          <a:prstGeom prst="roundRect">
            <a:avLst>
              <a:gd name="adj" fmla="val 10870"/>
            </a:avLst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876300" y="838200"/>
            <a:ext cx="95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300"/>
              <a:buFont typeface="Courier New"/>
              <a:buNone/>
            </a:pPr>
            <a:r>
              <a:rPr lang="en-US" sz="3300" b="1">
                <a:solidFill>
                  <a:srgbClr val="0A0A0A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2057400" y="914400"/>
            <a:ext cx="104997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8735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700"/>
              <a:buFont typeface="Arial"/>
              <a:buNone/>
            </a:pPr>
            <a:r>
              <a:rPr lang="en-US" sz="5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Product Demo </a:t>
            </a:r>
            <a:r>
              <a:rPr lang="en-US" sz="5700" b="1">
                <a:solidFill>
                  <a:srgbClr val="FFFFFF"/>
                </a:solidFill>
              </a:rPr>
              <a:t>and Roadmap</a:t>
            </a:r>
            <a:endParaRPr sz="5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914400" y="2247900"/>
            <a:ext cx="10191750" cy="7200900"/>
          </a:xfrm>
          <a:prstGeom prst="roundRect">
            <a:avLst>
              <a:gd name="adj" fmla="val 1323"/>
            </a:avLst>
          </a:prstGeom>
          <a:noFill/>
          <a:ln w="19050" cap="flat" cmpd="sng">
            <a:solidFill>
              <a:srgbClr val="FFFFFF">
                <a:alpha val="32157"/>
              </a:srgbClr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5" descr="preencoded.png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5438775" y="5104358"/>
            <a:ext cx="1143000" cy="34483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/>
          <p:nvPr/>
        </p:nvSpPr>
        <p:spPr>
          <a:xfrm>
            <a:off x="1725960" y="5658743"/>
            <a:ext cx="8568630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lang="en-US" sz="3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Screenshots, screen recording, or live app ]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11639550" y="2247900"/>
            <a:ext cx="5734050" cy="7200900"/>
          </a:xfrm>
          <a:prstGeom prst="roundRect">
            <a:avLst>
              <a:gd name="adj" fmla="val 1661"/>
            </a:avLst>
          </a:prstGeom>
          <a:noFill/>
          <a:ln w="9525" cap="flat" cmpd="sng">
            <a:solidFill>
              <a:srgbClr val="FFFFFF">
                <a:alpha val="16078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12030075" y="2658745"/>
            <a:ext cx="5448300" cy="856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rgbClr val="CCFF33"/>
                </a:solidFill>
              </a:rPr>
              <a:t>Show us what you’ve already built,</a:t>
            </a:r>
            <a:endParaRPr sz="2400" b="1" dirty="0">
              <a:solidFill>
                <a:srgbClr val="CCFF33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rgbClr val="CCFF33"/>
                </a:solidFill>
              </a:rPr>
              <a:t>Tell us what you’re building next.</a:t>
            </a:r>
            <a:endParaRPr sz="2400" b="1" dirty="0">
              <a:solidFill>
                <a:srgbClr val="CCFF33"/>
              </a:solidFill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12030075" y="3647747"/>
            <a:ext cx="324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12430125" y="3647747"/>
            <a:ext cx="43314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Show one complete task end to end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12430125" y="4171622"/>
            <a:ext cx="43764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Narrate what you are doing and why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2030075" y="4171622"/>
            <a:ext cx="324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12030075" y="4695497"/>
            <a:ext cx="3240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>
            <a:off x="12430125" y="4695497"/>
            <a:ext cx="46896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Start from a prepared state — no sign-ups on stage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12030075" y="5552747"/>
            <a:ext cx="3240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12430125" y="5552747"/>
            <a:ext cx="37251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Have a recorded backup ready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12030075" y="6076622"/>
            <a:ext cx="3240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12430125" y="6076622"/>
            <a:ext cx="46896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Name the rough edges as next steps, do not apologise for them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12033039" y="6903990"/>
            <a:ext cx="3240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CCFF33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/>
          <p:nvPr/>
        </p:nvSpPr>
        <p:spPr>
          <a:xfrm>
            <a:off x="12433089" y="6903990"/>
            <a:ext cx="4689600" cy="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</a:rPr>
              <a:t>List the next features and functions on your product roadmap (if any)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>
            <a:off x="914400" y="762000"/>
            <a:ext cx="876300" cy="876300"/>
          </a:xfrm>
          <a:prstGeom prst="roundRect">
            <a:avLst>
              <a:gd name="adj" fmla="val 10870"/>
            </a:avLst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876300" y="762000"/>
            <a:ext cx="95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300"/>
              <a:buFont typeface="Courier New"/>
              <a:buNone/>
            </a:pPr>
            <a:r>
              <a:rPr lang="en-US" sz="3300" b="1">
                <a:solidFill>
                  <a:srgbClr val="0A0A0A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2057400" y="885825"/>
            <a:ext cx="8717280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86842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4950"/>
              <a:buFont typeface="Arial"/>
              <a:buNone/>
            </a:pPr>
            <a:r>
              <a:rPr lang="en-US" sz="495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Impact to Detroit If Adopted</a:t>
            </a:r>
            <a:endParaRPr sz="4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914400" y="2019300"/>
            <a:ext cx="57150" cy="457200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1238250" y="2019300"/>
            <a:ext cx="1778127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06667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000"/>
              <a:buFont typeface="Arial"/>
              <a:buNone/>
            </a:pPr>
            <a:r>
              <a:rPr lang="en-US" sz="30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Why is this the right problem to solve?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914400" y="2857500"/>
            <a:ext cx="10191750" cy="3484066"/>
          </a:xfrm>
          <a:prstGeom prst="roundRect">
            <a:avLst>
              <a:gd name="adj" fmla="val 2734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1238250" y="3181350"/>
            <a:ext cx="9849803" cy="2874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7424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175"/>
              <a:buFont typeface="Arial"/>
              <a:buNone/>
            </a:pPr>
            <a:r>
              <a:rPr lang="en-US" sz="217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Who benefits, how many, and how materially. Name the neighbourhood, the partner org, or the city outcome this moves. This is where you earn the pillar you claimed on slide 1 — generic civic language scores low here. ]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914400" y="6608266"/>
            <a:ext cx="10191750" cy="2916734"/>
          </a:xfrm>
          <a:prstGeom prst="roundRect">
            <a:avLst>
              <a:gd name="adj" fmla="val 3266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1238250" y="6932116"/>
            <a:ext cx="9849803" cy="230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7424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175"/>
              <a:buFont typeface="Arial"/>
              <a:buNone/>
            </a:pPr>
            <a:r>
              <a:rPr lang="en-US" sz="217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Beyond Detroit: could another city adopt this largely as built, or is it tied to this context? Either answer is fine — say which and why. ]</a:t>
            </a:r>
            <a:endParaRPr sz="21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11639550" y="2857500"/>
            <a:ext cx="5734050" cy="6667500"/>
          </a:xfrm>
          <a:prstGeom prst="roundRect">
            <a:avLst>
              <a:gd name="adj" fmla="val 1661"/>
            </a:avLst>
          </a:prstGeom>
          <a:solidFill>
            <a:srgbClr val="F8F8F6"/>
          </a:solidFill>
          <a:ln w="9525" cap="flat" cmpd="sng">
            <a:solidFill>
              <a:srgbClr val="E0E0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12030075" y="3248025"/>
            <a:ext cx="54483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250"/>
              <a:buFont typeface="Arial"/>
              <a:buNone/>
            </a:pPr>
            <a:r>
              <a:rPr lang="en-US" sz="225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Detroit impact 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12030075" y="3762375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12430125" y="3762375"/>
            <a:ext cx="266488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How wide is the reach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12030075" y="4248150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12430125" y="4248150"/>
            <a:ext cx="328584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How material is the change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12030075" y="4733925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12430125" y="4733925"/>
            <a:ext cx="3982923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Is adoption credible, or hoped for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12030075" y="5372100"/>
            <a:ext cx="4953000" cy="9525"/>
          </a:xfrm>
          <a:prstGeom prst="rect">
            <a:avLst/>
          </a:prstGeom>
          <a:solidFill>
            <a:srgbClr val="E0E0D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12030075" y="5686425"/>
            <a:ext cx="54483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250"/>
              <a:buFont typeface="Arial"/>
              <a:buNone/>
            </a:pPr>
            <a:r>
              <a:rPr lang="en-US" sz="225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Beyond Detroit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12030075" y="6200775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12430125" y="6200775"/>
            <a:ext cx="304387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Does the approach travel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12030075" y="6686550"/>
            <a:ext cx="32385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7EA314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12430125" y="6686550"/>
            <a:ext cx="484600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What would another city have to change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914400" y="762000"/>
            <a:ext cx="876300" cy="876300"/>
          </a:xfrm>
          <a:prstGeom prst="roundRect">
            <a:avLst>
              <a:gd name="adj" fmla="val 10870"/>
            </a:avLst>
          </a:prstGeom>
          <a:solidFill>
            <a:srgbClr val="CCFF3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876300" y="762000"/>
            <a:ext cx="9525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3300"/>
              <a:buFont typeface="Courier New"/>
              <a:buNone/>
            </a:pPr>
            <a:r>
              <a:rPr lang="en-US" sz="3300" b="1">
                <a:solidFill>
                  <a:srgbClr val="0A0A0A"/>
                </a:solidFill>
                <a:latin typeface="Courier New"/>
                <a:ea typeface="Courier New"/>
                <a:cs typeface="Courier New"/>
                <a:sym typeface="Courier New"/>
              </a:rPr>
              <a:t>6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2057400" y="857250"/>
            <a:ext cx="7074932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87805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5400"/>
              <a:buFont typeface="Arial"/>
              <a:buNone/>
            </a:pPr>
            <a:r>
              <a:rPr lang="en-US" sz="540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Market / Opportunity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914400" y="2000250"/>
            <a:ext cx="5811411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800"/>
              <a:buFont typeface="Courier New"/>
              <a:buNone/>
            </a:pPr>
            <a:r>
              <a:rPr lang="en-US" sz="1800" b="1">
                <a:solidFill>
                  <a:srgbClr val="7EA314"/>
                </a:solidFill>
                <a:latin typeface="Courier New"/>
                <a:ea typeface="Courier New"/>
                <a:cs typeface="Courier New"/>
                <a:sym typeface="Courier New"/>
              </a:rPr>
              <a:t>FIRST USERS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914400" y="2390775"/>
            <a:ext cx="5283101" cy="1866900"/>
          </a:xfrm>
          <a:prstGeom prst="roundRect">
            <a:avLst>
              <a:gd name="adj" fmla="val 510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1181100" y="2657475"/>
            <a:ext cx="4908194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21935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025"/>
              <a:buFont typeface="Arial"/>
              <a:buNone/>
            </a:pPr>
            <a:r>
              <a:rPr lang="en-US" sz="202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Who signs up first, and how you reach them ]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6502301" y="2000250"/>
            <a:ext cx="58115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800"/>
              <a:buFont typeface="Courier New"/>
              <a:buNone/>
            </a:pPr>
            <a:r>
              <a:rPr lang="en-US" sz="1800" b="1">
                <a:solidFill>
                  <a:srgbClr val="7EA314"/>
                </a:solidFill>
                <a:latin typeface="Courier New"/>
                <a:ea typeface="Courier New"/>
                <a:cs typeface="Courier New"/>
                <a:sym typeface="Courier New"/>
              </a:rPr>
              <a:t>SIZE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6502301" y="2390775"/>
            <a:ext cx="5283250" cy="1866900"/>
          </a:xfrm>
          <a:prstGeom prst="roundRect">
            <a:avLst>
              <a:gd name="adj" fmla="val 510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6769001" y="2657475"/>
            <a:ext cx="490834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21935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025"/>
              <a:buFont typeface="Arial"/>
              <a:buNone/>
            </a:pPr>
            <a:r>
              <a:rPr lang="en-US" sz="202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How many people or orgs, with a source ]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12090350" y="2000250"/>
            <a:ext cx="5811411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EA314"/>
              </a:buClr>
              <a:buSzPts val="1800"/>
              <a:buFont typeface="Courier New"/>
              <a:buNone/>
            </a:pPr>
            <a:r>
              <a:rPr lang="en-US" sz="1800" b="1">
                <a:solidFill>
                  <a:srgbClr val="7EA314"/>
                </a:solidFill>
                <a:latin typeface="Courier New"/>
                <a:ea typeface="Courier New"/>
                <a:cs typeface="Courier New"/>
                <a:sym typeface="Courier New"/>
              </a:rPr>
              <a:t>SUSTAINABILITY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12090350" y="2390775"/>
            <a:ext cx="5283101" cy="1866900"/>
          </a:xfrm>
          <a:prstGeom prst="roundRect">
            <a:avLst>
              <a:gd name="adj" fmla="val 5102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12357050" y="2657475"/>
            <a:ext cx="4908194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 marL="0" marR="0" lvl="0" indent="0" algn="l" rtl="0">
              <a:lnSpc>
                <a:spcPct val="121935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025"/>
              <a:buFont typeface="Arial"/>
              <a:buNone/>
            </a:pPr>
            <a:r>
              <a:rPr lang="en-US" sz="202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</a:t>
            </a:r>
            <a:r>
              <a:rPr lang="en-US" sz="2025">
                <a:solidFill>
                  <a:srgbClr val="5C5C55"/>
                </a:solidFill>
              </a:rPr>
              <a:t>Revenue</a:t>
            </a:r>
            <a:r>
              <a:rPr lang="en-US" sz="202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 Expansion]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914400" y="4619625"/>
            <a:ext cx="10496550" cy="1809750"/>
          </a:xfrm>
          <a:prstGeom prst="roundRect">
            <a:avLst>
              <a:gd name="adj" fmla="val 5263"/>
            </a:avLst>
          </a:prstGeom>
          <a:noFill/>
          <a:ln w="19050" cap="flat" cmpd="sng">
            <a:solidFill>
              <a:srgbClr val="C7C7C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1200150" y="4905375"/>
            <a:ext cx="10239946" cy="127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marR="0" lvl="0" indent="0" algn="l" rtl="0">
              <a:lnSpc>
                <a:spcPct val="121935"/>
              </a:lnSpc>
              <a:spcBef>
                <a:spcPts val="0"/>
              </a:spcBef>
              <a:spcAft>
                <a:spcPts val="0"/>
              </a:spcAft>
              <a:buClr>
                <a:srgbClr val="5C5C55"/>
              </a:buClr>
              <a:buSzPts val="2025"/>
              <a:buFont typeface="Arial"/>
              <a:buNone/>
            </a:pPr>
            <a:r>
              <a:rPr lang="en-US" sz="2025">
                <a:solidFill>
                  <a:srgbClr val="5C5C55"/>
                </a:solidFill>
                <a:latin typeface="Arial"/>
                <a:ea typeface="Arial"/>
                <a:cs typeface="Arial"/>
                <a:sym typeface="Arial"/>
              </a:rPr>
              <a:t>[ Any early signal? A waitlist, a letter of interest, a partner who said yes, five people who used it this week. One real signal outweighs a large market estimate. ]</a:t>
            </a:r>
            <a:endParaRPr sz="202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11791950" y="4619625"/>
            <a:ext cx="5581650" cy="1809750"/>
          </a:xfrm>
          <a:prstGeom prst="roundRect">
            <a:avLst>
              <a:gd name="adj" fmla="val 5263"/>
            </a:avLst>
          </a:prstGeom>
          <a:solidFill>
            <a:srgbClr val="F8F8F6"/>
          </a:solidFill>
          <a:ln w="9525" cap="flat" cmpd="sng">
            <a:solidFill>
              <a:srgbClr val="E0E0D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12106275" y="4895850"/>
            <a:ext cx="54483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2250"/>
              <a:buFont typeface="Arial"/>
              <a:buNone/>
            </a:pPr>
            <a:r>
              <a:rPr lang="en-US" sz="2250" b="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Avoid</a:t>
            </a:r>
            <a:endParaRPr sz="2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12106275" y="5372100"/>
            <a:ext cx="220861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A3A39C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A3A39C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12403336" y="5372100"/>
            <a:ext cx="4436239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Top-down billion-dollar market math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2106275" y="5819775"/>
            <a:ext cx="220861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A3A39C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A3A39C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12403336" y="5819775"/>
            <a:ext cx="408475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lnSpc>
                <a:spcPct val="113226"/>
              </a:lnSpc>
              <a:spcBef>
                <a:spcPts val="0"/>
              </a:spcBef>
              <a:spcAft>
                <a:spcPts val="0"/>
              </a:spcAft>
              <a:buClr>
                <a:srgbClr val="40403B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40403B"/>
                </a:solidFill>
                <a:latin typeface="Arial"/>
                <a:ea typeface="Arial"/>
                <a:cs typeface="Arial"/>
                <a:sym typeface="Arial"/>
              </a:rPr>
              <a:t>"Everyone in Detroit" as your user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914400" y="9220200"/>
            <a:ext cx="15176004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FF33"/>
              </a:buClr>
              <a:buSzPts val="1800"/>
              <a:buFont typeface="Courier New"/>
              <a:buNone/>
            </a:pPr>
            <a:r>
              <a:rPr lang="en-US" sz="1800" b="1">
                <a:solidFill>
                  <a:srgbClr val="CCFF33"/>
                </a:solidFill>
                <a:latin typeface="Courier New"/>
                <a:ea typeface="Courier New"/>
                <a:cs typeface="Courier New"/>
                <a:sym typeface="Courier New"/>
              </a:rPr>
              <a:t>CLOSE WITH THE ASK: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914400" y="9572625"/>
            <a:ext cx="15176004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50"/>
              <a:buFont typeface="Arial"/>
              <a:buNone/>
            </a:pPr>
            <a:r>
              <a:rPr lang="en-US" sz="25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what you need next — funding, a pilot partner, an intro, users ]</a:t>
            </a:r>
            <a:endParaRPr sz="2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14947404" y="9248775"/>
            <a:ext cx="2426196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team@email.com ]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14947404" y="9620250"/>
            <a:ext cx="2426196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 lnSpcReduction="10000"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 project-url.com ]</a:t>
            </a:r>
            <a:endParaRPr sz="1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1406</Words>
  <Application>Microsoft Macintosh PowerPoint</Application>
  <PresentationFormat>Custom</PresentationFormat>
  <Paragraphs>162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Niles Heron</cp:lastModifiedBy>
  <cp:revision>1</cp:revision>
  <dcterms:created xsi:type="dcterms:W3CDTF">2026-09-19T00:21:26Z</dcterms:created>
  <dcterms:modified xsi:type="dcterms:W3CDTF">2026-09-19T21:49:49Z</dcterms:modified>
</cp:coreProperties>
</file>